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6" r:id="rId9"/>
    <p:sldId id="267" r:id="rId10"/>
    <p:sldId id="268" r:id="rId11"/>
    <p:sldId id="269" r:id="rId12"/>
    <p:sldId id="263" r:id="rId13"/>
    <p:sldId id="264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294B"/>
    <a:srgbClr val="FFB81C"/>
    <a:srgbClr val="FFFFFF"/>
    <a:srgbClr val="A2AA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56" autoAdjust="0"/>
    <p:restoredTop sz="94660"/>
  </p:normalViewPr>
  <p:slideViewPr>
    <p:cSldViewPr snapToGrid="0">
      <p:cViewPr varScale="1">
        <p:scale>
          <a:sx n="73" d="100"/>
          <a:sy n="73" d="100"/>
        </p:scale>
        <p:origin x="6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2BA88-C8AC-4037-BA3D-B8876C5B087A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5A387-A6E1-4FF1-9BA7-20A8B6478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84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12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92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111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531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56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22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30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97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23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015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E1FC7B-CE5A-42C2-9DE6-E825CF68090F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FBA-8912-44A0-99BC-BB95C2835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18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8520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30000"/>
            <a:ext cx="10515600" cy="464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276521"/>
            <a:ext cx="12192000" cy="574022"/>
          </a:xfrm>
          <a:prstGeom prst="rect">
            <a:avLst/>
          </a:prstGeom>
          <a:solidFill>
            <a:srgbClr val="FFB819"/>
          </a:solidFill>
          <a:ln>
            <a:solidFill>
              <a:srgbClr val="FFB8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31" t="4328" r="9830" b="1488"/>
          <a:stretch/>
        </p:blipFill>
        <p:spPr>
          <a:xfrm>
            <a:off x="10919011" y="5378485"/>
            <a:ext cx="1264027" cy="1472057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86682" y="6492875"/>
            <a:ext cx="9323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DBFBA-8912-44A0-99BC-BB95C2835AC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609309" y="6363477"/>
            <a:ext cx="86327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132649"/>
                </a:solidFill>
                <a:latin typeface="Franklin Gothic Medium" panose="020B0603020102020204" pitchFamily="34" charset="0"/>
              </a:rPr>
              <a:t>HARPURSVILLE CENTRAL SCHOOL DISTRICT – HOME</a:t>
            </a:r>
            <a:r>
              <a:rPr lang="en-US" sz="2000" b="1" baseline="0" dirty="0" smtClean="0">
                <a:solidFill>
                  <a:srgbClr val="132649"/>
                </a:solidFill>
                <a:latin typeface="Franklin Gothic Medium" panose="020B0603020102020204" pitchFamily="34" charset="0"/>
              </a:rPr>
              <a:t> OF THE HORNETS</a:t>
            </a:r>
            <a:endParaRPr lang="en-US" sz="2000" b="1" dirty="0">
              <a:solidFill>
                <a:srgbClr val="132649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351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kern="1200" cap="all" baseline="0">
          <a:solidFill>
            <a:schemeClr val="tx1"/>
          </a:solidFill>
          <a:effectLst/>
          <a:latin typeface="Franklin Gothic Heavy" panose="020B09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Medium" panose="020B06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HARPURSVILLE CENTRAL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01737"/>
            <a:ext cx="10515600" cy="18418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Budget Development for 2019-2020</a:t>
            </a:r>
          </a:p>
          <a:p>
            <a:pPr marL="0" indent="0" algn="ctr">
              <a:buNone/>
            </a:pPr>
            <a:r>
              <a:rPr lang="en-US" dirty="0" smtClean="0"/>
              <a:t>Based on the Executive Proposal</a:t>
            </a:r>
          </a:p>
          <a:p>
            <a:pPr marL="0" indent="0" algn="ctr">
              <a:buNone/>
            </a:pPr>
            <a:r>
              <a:rPr lang="en-US" dirty="0" smtClean="0"/>
              <a:t>March 13, 2019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18825" y="6573817"/>
            <a:ext cx="1173860" cy="887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4" descr="http://brandempowerment.com/schools/wp-content/uploads/2017/11/Harpursville_Initi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754" y="1313646"/>
            <a:ext cx="2692491" cy="2692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464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939" y="0"/>
            <a:ext cx="9727225" cy="496388"/>
          </a:xfrm>
        </p:spPr>
        <p:txBody>
          <a:bodyPr>
            <a:normAutofit fontScale="90000"/>
          </a:bodyPr>
          <a:lstStyle/>
          <a:p>
            <a:r>
              <a:rPr lang="en-US" i="1" u="sng" dirty="0" smtClean="0"/>
              <a:t>PROJECTED</a:t>
            </a:r>
            <a:r>
              <a:rPr lang="en-US" dirty="0" smtClean="0"/>
              <a:t> REVENUES - </a:t>
            </a:r>
            <a:r>
              <a:rPr lang="en-US" sz="3100" cap="none" dirty="0" smtClean="0"/>
              <a:t>“Other” Revenue</a:t>
            </a:r>
            <a:endParaRPr lang="en-US" sz="3100" cap="non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056306"/>
              </p:ext>
            </p:extLst>
          </p:nvPr>
        </p:nvGraphicFramePr>
        <p:xfrm>
          <a:off x="235131" y="496386"/>
          <a:ext cx="10588388" cy="5364586"/>
        </p:xfrm>
        <a:graphic>
          <a:graphicData uri="http://schemas.openxmlformats.org/drawingml/2006/table">
            <a:tbl>
              <a:tblPr>
                <a:noFill/>
                <a:tableStyleId>{5C22544A-7EE6-4342-B048-85BDC9FD1C3A}</a:tableStyleId>
              </a:tblPr>
              <a:tblGrid>
                <a:gridCol w="6059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9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3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sng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800" b="1" u="sng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</a:t>
                      </a:r>
                      <a:endParaRPr lang="en-US" sz="1800" b="1" i="0" u="sng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sng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2018-2019</a:t>
                      </a:r>
                      <a:endParaRPr lang="en-US" sz="1800" b="1" i="0" u="sng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sng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2019-2020</a:t>
                      </a:r>
                      <a:endParaRPr lang="en-US" sz="1800" b="1" u="sng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Payments in lieu of </a:t>
                      </a:r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taxes (PILOT)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$9,453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$10,017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Interest &amp; Penalties on Real Prop Taxes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$13,000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$13,000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 school tuition from other </a:t>
                      </a:r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districts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$15,000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Interest and earnings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$15,000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Rental of real </a:t>
                      </a:r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property (SUNY Broome)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$29,000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$29,000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Rental</a:t>
                      </a:r>
                      <a:r>
                        <a:rPr lang="en-US" sz="18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real property (BOCES)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$92,876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04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Sale of scrap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$1,000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Refund of prior year expenses - BOCES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$190,000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$156,000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06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Refunds of prior years </a:t>
                      </a:r>
                      <a:r>
                        <a:rPr 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expenditures</a:t>
                      </a:r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(Health Ins.</a:t>
                      </a:r>
                      <a:r>
                        <a:rPr lang="en-US" sz="18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CPSE)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$12,000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unclassified </a:t>
                      </a:r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revenues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83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unclassified </a:t>
                      </a:r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revenues-BOCES (after-school/enrich./sub</a:t>
                      </a:r>
                      <a:r>
                        <a:rPr lang="en-US" sz="18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reimburse)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$257,500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$257,500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Medicaid Assistance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0831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Inter-fund </a:t>
                      </a:r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Transfer from Debt </a:t>
                      </a:r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 </a:t>
                      </a:r>
                    </a:p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(premium to offset debt)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$133,018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934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OTHER REVENUE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$694,971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$656,393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864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922" y="209005"/>
            <a:ext cx="10515600" cy="948520"/>
          </a:xfrm>
        </p:spPr>
        <p:txBody>
          <a:bodyPr>
            <a:normAutofit fontScale="90000"/>
          </a:bodyPr>
          <a:lstStyle/>
          <a:p>
            <a:r>
              <a:rPr lang="en-US" i="1" u="sng" dirty="0" smtClean="0"/>
              <a:t>PROJECTED</a:t>
            </a:r>
            <a:r>
              <a:rPr lang="en-US" dirty="0" smtClean="0"/>
              <a:t> REVENUES</a:t>
            </a:r>
            <a:br>
              <a:rPr lang="en-US" dirty="0" smtClean="0"/>
            </a:br>
            <a:r>
              <a:rPr lang="en-US" sz="3600" cap="none" dirty="0" smtClean="0"/>
              <a:t>“State Aid”</a:t>
            </a:r>
            <a:endParaRPr lang="en-US" sz="3600" cap="non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737222"/>
              </p:ext>
            </p:extLst>
          </p:nvPr>
        </p:nvGraphicFramePr>
        <p:xfrm>
          <a:off x="1295450" y="1314280"/>
          <a:ext cx="9796543" cy="41512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91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6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39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40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9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sng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of</a:t>
                      </a:r>
                      <a:r>
                        <a:rPr lang="en-US" sz="2000" b="1" u="sng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2000" b="1" u="sng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Aid</a:t>
                      </a:r>
                      <a:endParaRPr lang="en-US" sz="2000" b="1" i="0" u="sng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sng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2018-2019</a:t>
                      </a:r>
                      <a:endParaRPr lang="en-US" sz="2000" b="1" i="0" u="sng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sng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2019-20</a:t>
                      </a:r>
                      <a:endParaRPr lang="en-US" sz="2000" b="1" i="0" u="sng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1" i="0" u="sng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Foundation Aid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$10,300,901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$10,457,721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</a:t>
                      </a:r>
                      <a:r>
                        <a:rPr lang="en-US" sz="1600" b="0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$100,000 of community schools aid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Excess Cost Aid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$366,000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$409,000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i="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 Aid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$1,309,404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$1,309,395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024699"/>
                  </a:ext>
                </a:extLst>
              </a:tr>
              <a:tr h="40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Transportation </a:t>
                      </a:r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Aid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$1,088,713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$1,167,538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896290"/>
                  </a:ext>
                </a:extLst>
              </a:tr>
              <a:tr h="40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BOCES Aid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$1,284,968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$1,289,067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579796"/>
                  </a:ext>
                </a:extLst>
              </a:tr>
              <a:tr h="40909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Tuition </a:t>
                      </a:r>
                      <a:r>
                        <a:rPr lang="en-US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Aid Handicapped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i="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27139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Instructional</a:t>
                      </a:r>
                      <a:r>
                        <a:rPr lang="en-US" sz="20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Materials</a:t>
                      </a:r>
                      <a:r>
                        <a:rPr lang="en-US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Aid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$75,675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$72,738</a:t>
                      </a:r>
                      <a:endParaRPr lang="en-US" sz="2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i="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STATE AID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$14,425,661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$14,705,459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i="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052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08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250" y="418641"/>
            <a:ext cx="10515600" cy="948520"/>
          </a:xfrm>
        </p:spPr>
        <p:txBody>
          <a:bodyPr/>
          <a:lstStyle/>
          <a:p>
            <a:r>
              <a:rPr lang="en-US" i="1" dirty="0" smtClean="0"/>
              <a:t>SUMMARY…</a:t>
            </a:r>
            <a:endParaRPr lang="en-US" i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8759475"/>
              </p:ext>
            </p:extLst>
          </p:nvPr>
        </p:nvGraphicFramePr>
        <p:xfrm>
          <a:off x="761082" y="1719700"/>
          <a:ext cx="10515600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4000" baseline="0" dirty="0" smtClean="0">
                          <a:solidFill>
                            <a:srgbClr val="FFB8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Revenues</a:t>
                      </a:r>
                      <a:endParaRPr lang="en-US" sz="4000" baseline="0" dirty="0">
                        <a:solidFill>
                          <a:srgbClr val="FFB81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aseline="0" dirty="0" smtClean="0">
                          <a:solidFill>
                            <a:srgbClr val="FFB8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Expenditures</a:t>
                      </a:r>
                      <a:endParaRPr lang="en-US" sz="4000" baseline="0" dirty="0">
                        <a:solidFill>
                          <a:srgbClr val="FFB81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aseline="0" dirty="0" smtClean="0">
                          <a:solidFill>
                            <a:srgbClr val="FFB81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 Gap</a:t>
                      </a:r>
                      <a:endParaRPr lang="en-US" sz="4000" baseline="0" dirty="0">
                        <a:solidFill>
                          <a:srgbClr val="FFB81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$20,119,145</a:t>
                      </a:r>
                      <a:endParaRPr lang="en-US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$20,143,426</a:t>
                      </a:r>
                      <a:endParaRPr lang="en-US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($24,281)</a:t>
                      </a:r>
                      <a:endParaRPr lang="en-US" sz="4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072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48520"/>
          </a:xfrm>
        </p:spPr>
        <p:txBody>
          <a:bodyPr/>
          <a:lstStyle/>
          <a:p>
            <a:r>
              <a:rPr lang="en-US" i="1" dirty="0" smtClean="0"/>
              <a:t>Next steps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4240"/>
            <a:ext cx="10515600" cy="4646963"/>
          </a:xfrm>
        </p:spPr>
        <p:txBody>
          <a:bodyPr/>
          <a:lstStyle/>
          <a:p>
            <a:r>
              <a:rPr lang="en-US" dirty="0" smtClean="0"/>
              <a:t>Anticipate the Legislative proposal for school funding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April </a:t>
            </a:r>
            <a:r>
              <a:rPr lang="en-US" dirty="0" smtClean="0"/>
              <a:t>10</a:t>
            </a:r>
            <a:r>
              <a:rPr lang="en-US" baseline="30000" dirty="0" smtClean="0"/>
              <a:t>th</a:t>
            </a:r>
            <a:r>
              <a:rPr lang="en-US" dirty="0" smtClean="0"/>
              <a:t> – Budget Workshop</a:t>
            </a:r>
          </a:p>
          <a:p>
            <a:r>
              <a:rPr lang="en-US" dirty="0" smtClean="0"/>
              <a:t>April 23</a:t>
            </a:r>
            <a:r>
              <a:rPr lang="en-US" baseline="30000" dirty="0" smtClean="0"/>
              <a:t>rd</a:t>
            </a:r>
            <a:r>
              <a:rPr lang="en-US" dirty="0" smtClean="0"/>
              <a:t> – Present/Accept Final Budget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086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7955" y="4728755"/>
            <a:ext cx="10515600" cy="7053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THANK YOU!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5618825" y="6573817"/>
            <a:ext cx="1173860" cy="887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4" descr="http://brandempowerment.com/schools/wp-content/uploads/2017/11/Harpursville_Initi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651" y="252551"/>
            <a:ext cx="4476208" cy="447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33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Tonight’s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Budget goals</a:t>
            </a:r>
          </a:p>
          <a:p>
            <a:r>
              <a:rPr lang="en-US" dirty="0" smtClean="0"/>
              <a:t>Projected expenditures</a:t>
            </a:r>
          </a:p>
          <a:p>
            <a:r>
              <a:rPr lang="en-US" dirty="0" smtClean="0"/>
              <a:t>Projected revenues</a:t>
            </a:r>
          </a:p>
          <a:p>
            <a:pPr lvl="1"/>
            <a:r>
              <a:rPr lang="en-US" dirty="0" smtClean="0"/>
              <a:t>State aid – based on Executive proposal</a:t>
            </a:r>
          </a:p>
          <a:p>
            <a:pPr lvl="1"/>
            <a:r>
              <a:rPr lang="en-US" dirty="0" smtClean="0"/>
              <a:t>Local revenue</a:t>
            </a:r>
          </a:p>
          <a:p>
            <a:pPr lvl="1"/>
            <a:r>
              <a:rPr lang="en-US" dirty="0" smtClean="0"/>
              <a:t>“Other” revenue</a:t>
            </a:r>
          </a:p>
          <a:p>
            <a:r>
              <a:rPr lang="en-US" dirty="0" smtClean="0"/>
              <a:t>Summary – comparison of projected revenues and expenditures</a:t>
            </a:r>
          </a:p>
          <a:p>
            <a:r>
              <a:rPr lang="en-US" dirty="0" smtClean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86870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Provide an instructional program that meets the educational needs of all students</a:t>
            </a:r>
          </a:p>
          <a:p>
            <a:r>
              <a:rPr lang="en-US" sz="3600" dirty="0" smtClean="0"/>
              <a:t>Maintain the elimination of structural deficits in our budgets</a:t>
            </a:r>
          </a:p>
          <a:p>
            <a:r>
              <a:rPr lang="en-US" sz="3600" dirty="0" smtClean="0"/>
              <a:t>Continue to operate with minimal or no use of reserves</a:t>
            </a:r>
          </a:p>
          <a:p>
            <a:r>
              <a:rPr lang="en-US" sz="3600" dirty="0" smtClean="0"/>
              <a:t>Promote the fiscal health and stability of the school district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5615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/>
              <a:t>Projected</a:t>
            </a:r>
            <a:r>
              <a:rPr lang="en-US" dirty="0" smtClean="0"/>
              <a:t> expenditures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Developed using:</a:t>
            </a:r>
          </a:p>
          <a:p>
            <a:r>
              <a:rPr lang="en-US" dirty="0" smtClean="0"/>
              <a:t>Current staff of record</a:t>
            </a:r>
          </a:p>
          <a:p>
            <a:r>
              <a:rPr lang="en-US" dirty="0" smtClean="0"/>
              <a:t>Known benefit rate changes</a:t>
            </a:r>
          </a:p>
          <a:p>
            <a:r>
              <a:rPr lang="en-US" dirty="0" smtClean="0"/>
              <a:t>Known contractual costs/estimated contractual increases</a:t>
            </a:r>
          </a:p>
          <a:p>
            <a:r>
              <a:rPr lang="en-US" dirty="0" smtClean="0"/>
              <a:t>Known debt service payments</a:t>
            </a:r>
          </a:p>
          <a:p>
            <a:r>
              <a:rPr lang="en-US" dirty="0" smtClean="0"/>
              <a:t>BOCES services based on current year projections and anticipated services</a:t>
            </a:r>
          </a:p>
          <a:p>
            <a:r>
              <a:rPr lang="en-US" dirty="0" smtClean="0"/>
              <a:t>Historical and market trends; current year projections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999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948520"/>
          </a:xfrm>
        </p:spPr>
        <p:txBody>
          <a:bodyPr/>
          <a:lstStyle/>
          <a:p>
            <a:r>
              <a:rPr lang="en-US" i="1" u="sng" dirty="0" smtClean="0"/>
              <a:t>Projected</a:t>
            </a:r>
            <a:r>
              <a:rPr lang="en-US" dirty="0" smtClean="0"/>
              <a:t> expenditures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3045549"/>
              </p:ext>
            </p:extLst>
          </p:nvPr>
        </p:nvGraphicFramePr>
        <p:xfrm>
          <a:off x="211501" y="948520"/>
          <a:ext cx="11561957" cy="453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6757">
                  <a:extLst>
                    <a:ext uri="{9D8B030D-6E8A-4147-A177-3AD203B41FA5}">
                      <a16:colId xmlns:a16="http://schemas.microsoft.com/office/drawing/2014/main" val="196611286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6018803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93904347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64362612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41424748"/>
                    </a:ext>
                  </a:extLst>
                </a:gridCol>
              </a:tblGrid>
              <a:tr h="24884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EXPENDITURES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2018-2019 </a:t>
                      </a: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ORIGINAL  BUDGET 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2019-2020 </a:t>
                      </a: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DRAFT BUDGET </a:t>
                      </a:r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3/13/19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% INCREASE BUDGET TO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$ INCREASE BUDGET TO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7741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INSTRUCTIONAL SALARIES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4,657,285.00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$4,676,297.00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0.41%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19,012.00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829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NON-INSTRUCTIONAL SALARIES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1,651,365.00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</a:t>
                      </a:r>
                      <a:r>
                        <a:rPr lang="en-US" sz="1800" b="1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1,814,401.00 </a:t>
                      </a:r>
                      <a:endParaRPr lang="en-US" sz="1800" b="1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9.87%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163,036.00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044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EQUIPMENT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   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77,150.00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    </a:t>
                      </a:r>
                      <a:r>
                        <a:rPr lang="en-US" sz="1800" b="1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77,000.00 </a:t>
                      </a:r>
                      <a:endParaRPr lang="en-US" sz="1800" b="1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-0.19%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(150.00</a:t>
                      </a:r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96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CONTRACTUAL EXPENSES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1,706,050.00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</a:t>
                      </a:r>
                      <a:r>
                        <a:rPr lang="en-US" sz="1800" b="1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1,713,200.00 </a:t>
                      </a:r>
                      <a:endParaRPr lang="en-US" sz="1800" b="1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0.42%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7,150.00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284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MATERIALS AND SUPPLIES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 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448,060.00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   </a:t>
                      </a:r>
                      <a:r>
                        <a:rPr lang="en-US" sz="1800" b="1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449,710.00 </a:t>
                      </a:r>
                      <a:endParaRPr lang="en-US" sz="1800" b="1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0.37%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1,650.00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719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BOCES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4,356,889.00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</a:t>
                      </a:r>
                      <a:r>
                        <a:rPr lang="en-US" sz="1800" b="1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4,475,500.00 </a:t>
                      </a:r>
                      <a:endParaRPr lang="en-US" sz="1800" b="1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2.72%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118,611.00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123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DEBT SERVICE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1,825,957.00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</a:t>
                      </a:r>
                      <a:r>
                        <a:rPr lang="en-US" sz="1800" b="1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1,763,423.00 </a:t>
                      </a:r>
                      <a:endParaRPr lang="en-US" sz="1800" b="1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-3.42%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$(62,534.00</a:t>
                      </a:r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396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BENEFITS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4,915,787.00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  </a:t>
                      </a:r>
                      <a:r>
                        <a:rPr lang="en-US" sz="1800" b="1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5,128,895.00 </a:t>
                      </a:r>
                      <a:endParaRPr lang="en-US" sz="1800" b="1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4.34%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 $ </a:t>
                      </a:r>
                      <a:r>
                        <a:rPr lang="en-US" sz="1800" b="0" i="0" u="none" strike="noStrike" dirty="0" smtClean="0">
                          <a:solidFill>
                            <a:srgbClr val="13294B"/>
                          </a:solidFill>
                          <a:effectLst/>
                          <a:latin typeface="Arial" panose="020B0604020202020204" pitchFamily="34" charset="0"/>
                        </a:rPr>
                        <a:t>213,108.00 </a:t>
                      </a:r>
                      <a:endParaRPr lang="en-US" sz="1800" b="0" i="0" u="none" strike="noStrike" dirty="0">
                        <a:solidFill>
                          <a:srgbClr val="13294B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9790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TRANSFERS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$       </a:t>
                      </a:r>
                      <a:r>
                        <a:rPr lang="en-US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43,000.00 </a:t>
                      </a:r>
                      <a:endParaRPr 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$       </a:t>
                      </a:r>
                      <a:r>
                        <a:rPr lang="en-US" sz="18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45,000.00 </a:t>
                      </a:r>
                      <a:endParaRPr lang="en-US" sz="18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4.65%</a:t>
                      </a:r>
                      <a:endParaRPr 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 $    </a:t>
                      </a:r>
                      <a:r>
                        <a:rPr lang="en-US" sz="18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2,000.00</a:t>
                      </a:r>
                      <a:endParaRPr 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380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$</a:t>
                      </a:r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19,681,543.00 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$ </a:t>
                      </a:r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20,143,426.00 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2.35%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$ </a:t>
                      </a:r>
                      <a:r>
                        <a:rPr lang="en-US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461,883.00 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385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040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0106249"/>
              </p:ext>
            </p:extLst>
          </p:nvPr>
        </p:nvGraphicFramePr>
        <p:xfrm>
          <a:off x="269966" y="948520"/>
          <a:ext cx="11704320" cy="4465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4377">
                  <a:extLst>
                    <a:ext uri="{9D8B030D-6E8A-4147-A177-3AD203B41FA5}">
                      <a16:colId xmlns:a16="http://schemas.microsoft.com/office/drawing/2014/main" val="2797312884"/>
                    </a:ext>
                  </a:extLst>
                </a:gridCol>
                <a:gridCol w="1855714">
                  <a:extLst>
                    <a:ext uri="{9D8B030D-6E8A-4147-A177-3AD203B41FA5}">
                      <a16:colId xmlns:a16="http://schemas.microsoft.com/office/drawing/2014/main" val="1763415949"/>
                    </a:ext>
                  </a:extLst>
                </a:gridCol>
                <a:gridCol w="2090058">
                  <a:extLst>
                    <a:ext uri="{9D8B030D-6E8A-4147-A177-3AD203B41FA5}">
                      <a16:colId xmlns:a16="http://schemas.microsoft.com/office/drawing/2014/main" val="3188589108"/>
                    </a:ext>
                  </a:extLst>
                </a:gridCol>
                <a:gridCol w="2142308">
                  <a:extLst>
                    <a:ext uri="{9D8B030D-6E8A-4147-A177-3AD203B41FA5}">
                      <a16:colId xmlns:a16="http://schemas.microsoft.com/office/drawing/2014/main" val="3255732855"/>
                    </a:ext>
                  </a:extLst>
                </a:gridCol>
                <a:gridCol w="1841863">
                  <a:extLst>
                    <a:ext uri="{9D8B030D-6E8A-4147-A177-3AD203B41FA5}">
                      <a16:colId xmlns:a16="http://schemas.microsoft.com/office/drawing/2014/main" val="1911016950"/>
                    </a:ext>
                  </a:extLst>
                </a:gridCol>
              </a:tblGrid>
              <a:tr h="12749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EXPENDITURES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2018-2019</a:t>
                      </a:r>
                    </a:p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ORIGINAL BUDGET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2019-2020</a:t>
                      </a:r>
                    </a:p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BUDGET </a:t>
                      </a: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(3/13/19</a:t>
                      </a: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INCREASE BUDGET TO BUDGET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INCREASE </a:t>
                      </a:r>
                    </a:p>
                    <a:p>
                      <a:pPr algn="ctr"/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 TO BUDGET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062375"/>
                  </a:ext>
                </a:extLst>
              </a:tr>
              <a:tr h="284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 RETIREMENT--ERS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$212,700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en-US" sz="18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$217,900 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2.44%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$5,200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26917"/>
                  </a:ext>
                </a:extLst>
              </a:tr>
              <a:tr h="409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TEACHER'S RETIREMENT--TRS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$506,361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en-US" sz="18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$429,295 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-15.22%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($77,066)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579691"/>
                  </a:ext>
                </a:extLst>
              </a:tr>
              <a:tr h="409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SECURITY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$486,540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en-US" sz="18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$514,900 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5.83%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$28,360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527877"/>
                  </a:ext>
                </a:extLst>
              </a:tr>
              <a:tr h="409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WORKERS COMPENSATION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$110,000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en-US" sz="18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$110,000 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156262"/>
                  </a:ext>
                </a:extLst>
              </a:tr>
              <a:tr h="409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UNEMPLOYMENT INSURANCE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$30,000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</a:t>
                      </a:r>
                      <a:r>
                        <a:rPr lang="en-US" sz="18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$30,000 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553394"/>
                  </a:ext>
                </a:extLst>
              </a:tr>
              <a:tr h="409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 &amp; DENTAL INS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$3,554,186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en-US" sz="18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$3,810,800 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7.22%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$256,614 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412074"/>
                  </a:ext>
                </a:extLst>
              </a:tr>
              <a:tr h="4095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BENEFITS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$16,000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$16,000</a:t>
                      </a:r>
                      <a:endParaRPr lang="en-US" sz="1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0.00%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</a:t>
                      </a:r>
                      <a:endParaRPr lang="en-US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291127"/>
                  </a:ext>
                </a:extLst>
              </a:tr>
              <a:tr h="44878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$4,915,787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$5,128,895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4.34%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$213,108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918590"/>
                  </a:ext>
                </a:extLst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48520"/>
          </a:xfrm>
        </p:spPr>
        <p:txBody>
          <a:bodyPr>
            <a:normAutofit/>
          </a:bodyPr>
          <a:lstStyle/>
          <a:p>
            <a:r>
              <a:rPr lang="en-US" i="1" u="sng" dirty="0" smtClean="0"/>
              <a:t>Projected</a:t>
            </a:r>
            <a:r>
              <a:rPr lang="en-US" dirty="0" smtClean="0"/>
              <a:t> expenditures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cap="none" dirty="0" smtClean="0"/>
              <a:t>benefits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275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/>
              <a:t>PROJECTED</a:t>
            </a:r>
            <a:r>
              <a:rPr lang="en-US" dirty="0" smtClean="0"/>
              <a:t> REVENUES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6210" y="1608377"/>
            <a:ext cx="9167949" cy="464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Developed using:</a:t>
            </a:r>
          </a:p>
          <a:p>
            <a:r>
              <a:rPr lang="en-US" sz="3600" dirty="0" smtClean="0"/>
              <a:t>Tax levy limit calculation</a:t>
            </a:r>
          </a:p>
          <a:p>
            <a:r>
              <a:rPr lang="en-US" sz="3600" i="1" u="sng" dirty="0" smtClean="0"/>
              <a:t>Executive proposal </a:t>
            </a:r>
            <a:r>
              <a:rPr lang="en-US" sz="3600" dirty="0" smtClean="0"/>
              <a:t>of state aid</a:t>
            </a:r>
          </a:p>
          <a:p>
            <a:r>
              <a:rPr lang="en-US" sz="3600" dirty="0" smtClean="0"/>
              <a:t>Prior year trends/data for other revenues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19344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922" y="0"/>
            <a:ext cx="10515600" cy="948520"/>
          </a:xfrm>
        </p:spPr>
        <p:txBody>
          <a:bodyPr/>
          <a:lstStyle/>
          <a:p>
            <a:r>
              <a:rPr lang="en-US" i="1" u="sng" dirty="0" smtClean="0"/>
              <a:t>PROJECTED</a:t>
            </a:r>
            <a:r>
              <a:rPr lang="en-US" dirty="0" smtClean="0"/>
              <a:t> REVENUES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650139"/>
              </p:ext>
            </p:extLst>
          </p:nvPr>
        </p:nvGraphicFramePr>
        <p:xfrm>
          <a:off x="740478" y="948520"/>
          <a:ext cx="10711044" cy="4696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3006">
                  <a:extLst>
                    <a:ext uri="{9D8B030D-6E8A-4147-A177-3AD203B41FA5}">
                      <a16:colId xmlns:a16="http://schemas.microsoft.com/office/drawing/2014/main" val="3103641"/>
                    </a:ext>
                  </a:extLst>
                </a:gridCol>
                <a:gridCol w="1997863">
                  <a:extLst>
                    <a:ext uri="{9D8B030D-6E8A-4147-A177-3AD203B41FA5}">
                      <a16:colId xmlns:a16="http://schemas.microsoft.com/office/drawing/2014/main" val="1703731525"/>
                    </a:ext>
                  </a:extLst>
                </a:gridCol>
                <a:gridCol w="2014696">
                  <a:extLst>
                    <a:ext uri="{9D8B030D-6E8A-4147-A177-3AD203B41FA5}">
                      <a16:colId xmlns:a16="http://schemas.microsoft.com/office/drawing/2014/main" val="2670089875"/>
                    </a:ext>
                  </a:extLst>
                </a:gridCol>
                <a:gridCol w="1785174">
                  <a:extLst>
                    <a:ext uri="{9D8B030D-6E8A-4147-A177-3AD203B41FA5}">
                      <a16:colId xmlns:a16="http://schemas.microsoft.com/office/drawing/2014/main" val="3080866784"/>
                    </a:ext>
                  </a:extLst>
                </a:gridCol>
                <a:gridCol w="1710305">
                  <a:extLst>
                    <a:ext uri="{9D8B030D-6E8A-4147-A177-3AD203B41FA5}">
                      <a16:colId xmlns:a16="http://schemas.microsoft.com/office/drawing/2014/main" val="1369180150"/>
                    </a:ext>
                  </a:extLst>
                </a:gridCol>
              </a:tblGrid>
              <a:tr h="15110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REVENUE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2018-2019</a:t>
                      </a:r>
                      <a:r>
                        <a:rPr lang="en-US" sz="1900" b="1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ORIGINAL  </a:t>
                      </a:r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BUDGET 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2019-2020              </a:t>
                      </a:r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DRAFT        BUDGET </a:t>
                      </a:r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(3/13/19</a:t>
                      </a:r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% INCREASE BUDGET TO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$ INCREASE BUDGET TO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7346"/>
                  </a:ext>
                </a:extLst>
              </a:tr>
              <a:tr h="50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TAX LEVY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$4,060,911 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4,257,293 </a:t>
                      </a:r>
                      <a:endParaRPr lang="en-US" sz="1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4.84%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$196,382 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117294"/>
                  </a:ext>
                </a:extLst>
              </a:tr>
              <a:tr h="50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OTHER REVENUE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$694,971 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$656,393 </a:t>
                      </a:r>
                      <a:endParaRPr lang="en-US" sz="1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-5.55%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($38,578)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284023"/>
                  </a:ext>
                </a:extLst>
              </a:tr>
              <a:tr h="50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effectLst/>
                          <a:latin typeface="Arial" panose="020B0604020202020204" pitchFamily="34" charset="0"/>
                        </a:rPr>
                        <a:t>STATE AID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1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14,425,661 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14,705,459 </a:t>
                      </a:r>
                      <a:endParaRPr lang="en-US" sz="1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1.94%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$279,798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383540"/>
                  </a:ext>
                </a:extLst>
              </a:tr>
              <a:tr h="585303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effectLst/>
                          <a:latin typeface="Arial" panose="020B0604020202020204" pitchFamily="34" charset="0"/>
                        </a:rPr>
                        <a:t>APPROPRIATED RESERVES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$0 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$0 </a:t>
                      </a:r>
                      <a:endParaRPr lang="en-US" sz="1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0.00%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en-US" sz="1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848000"/>
                  </a:ext>
                </a:extLst>
              </a:tr>
              <a:tr h="585303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0" i="0" u="none" strike="noStrike">
                          <a:effectLst/>
                          <a:latin typeface="Arial" panose="020B0604020202020204" pitchFamily="34" charset="0"/>
                        </a:rPr>
                        <a:t>APPROPRIATED FUND BALANCE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$500,000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$500,000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0.00%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0" i="0" u="none" strike="noStrike" dirty="0">
                          <a:effectLst/>
                          <a:latin typeface="Arial" panose="020B0604020202020204" pitchFamily="34" charset="0"/>
                        </a:rPr>
                        <a:t>$0 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997393"/>
                  </a:ext>
                </a:extLst>
              </a:tr>
              <a:tr h="50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TOTAL REVENUE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1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19,681,543 </a:t>
                      </a:r>
                      <a:endParaRPr lang="en-US" sz="1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$20,119,145 </a:t>
                      </a:r>
                      <a:endParaRPr lang="en-US" sz="2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2.22%</a:t>
                      </a:r>
                      <a:endParaRPr lang="en-US" sz="1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$437,602</a:t>
                      </a:r>
                      <a:endParaRPr lang="en-US" sz="1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948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649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922" y="365760"/>
            <a:ext cx="10515600" cy="948520"/>
          </a:xfrm>
        </p:spPr>
        <p:txBody>
          <a:bodyPr>
            <a:normAutofit fontScale="90000"/>
          </a:bodyPr>
          <a:lstStyle/>
          <a:p>
            <a:r>
              <a:rPr lang="en-US" i="1" u="sng" dirty="0" smtClean="0"/>
              <a:t>PROJECTED</a:t>
            </a:r>
            <a:r>
              <a:rPr lang="en-US" dirty="0" smtClean="0"/>
              <a:t> REVENUES </a:t>
            </a:r>
            <a:br>
              <a:rPr lang="en-US" dirty="0" smtClean="0"/>
            </a:br>
            <a:r>
              <a:rPr lang="en-US" sz="3600" cap="none" dirty="0"/>
              <a:t>T</a:t>
            </a:r>
            <a:r>
              <a:rPr lang="en-US" sz="3600" cap="none" dirty="0" smtClean="0"/>
              <a:t>ax </a:t>
            </a:r>
            <a:r>
              <a:rPr lang="en-US" sz="3600" cap="none" dirty="0"/>
              <a:t>L</a:t>
            </a:r>
            <a:r>
              <a:rPr lang="en-US" sz="3600" cap="none" dirty="0" smtClean="0"/>
              <a:t>evy</a:t>
            </a:r>
            <a:endParaRPr lang="en-US" sz="3600" cap="non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9667461"/>
              </p:ext>
            </p:extLst>
          </p:nvPr>
        </p:nvGraphicFramePr>
        <p:xfrm>
          <a:off x="740478" y="1601663"/>
          <a:ext cx="10711044" cy="2014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3006">
                  <a:extLst>
                    <a:ext uri="{9D8B030D-6E8A-4147-A177-3AD203B41FA5}">
                      <a16:colId xmlns:a16="http://schemas.microsoft.com/office/drawing/2014/main" val="3103641"/>
                    </a:ext>
                  </a:extLst>
                </a:gridCol>
                <a:gridCol w="1997863">
                  <a:extLst>
                    <a:ext uri="{9D8B030D-6E8A-4147-A177-3AD203B41FA5}">
                      <a16:colId xmlns:a16="http://schemas.microsoft.com/office/drawing/2014/main" val="1703731525"/>
                    </a:ext>
                  </a:extLst>
                </a:gridCol>
                <a:gridCol w="2014696">
                  <a:extLst>
                    <a:ext uri="{9D8B030D-6E8A-4147-A177-3AD203B41FA5}">
                      <a16:colId xmlns:a16="http://schemas.microsoft.com/office/drawing/2014/main" val="2670089875"/>
                    </a:ext>
                  </a:extLst>
                </a:gridCol>
                <a:gridCol w="1785174">
                  <a:extLst>
                    <a:ext uri="{9D8B030D-6E8A-4147-A177-3AD203B41FA5}">
                      <a16:colId xmlns:a16="http://schemas.microsoft.com/office/drawing/2014/main" val="3080866784"/>
                    </a:ext>
                  </a:extLst>
                </a:gridCol>
                <a:gridCol w="1710305">
                  <a:extLst>
                    <a:ext uri="{9D8B030D-6E8A-4147-A177-3AD203B41FA5}">
                      <a16:colId xmlns:a16="http://schemas.microsoft.com/office/drawing/2014/main" val="1369180150"/>
                    </a:ext>
                  </a:extLst>
                </a:gridCol>
              </a:tblGrid>
              <a:tr h="15110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REVENUE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2018-2019 </a:t>
                      </a:r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ORIGINAL  BUDGET 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2019-2020              </a:t>
                      </a:r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DRAFT        </a:t>
                      </a:r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BUDGET </a:t>
                      </a:r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(3/13/19</a:t>
                      </a:r>
                      <a:r>
                        <a:rPr lang="en-US" sz="1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) </a:t>
                      </a:r>
                      <a:endParaRPr lang="en-US" sz="1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% INCREASE BUDGET TO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900" b="1" i="0" u="none" strike="noStrike" dirty="0">
                          <a:effectLst/>
                          <a:latin typeface="Arial" panose="020B0604020202020204" pitchFamily="34" charset="0"/>
                        </a:rPr>
                        <a:t>$ INCREASE BUDGET TO BUDGET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967346"/>
                  </a:ext>
                </a:extLst>
              </a:tr>
              <a:tr h="50369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TAX LEVY</a:t>
                      </a: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$4,060,911 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2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4,257,293 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4.84%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2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196,382 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11729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16236" y="4090720"/>
            <a:ext cx="9030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4.84% is the maximum allowable limit under the tax cap law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district would remain compliant under the law with this levy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1% change to the tax levy is approx. $40,609</a:t>
            </a:r>
          </a:p>
        </p:txBody>
      </p:sp>
    </p:spTree>
    <p:extLst>
      <p:ext uri="{BB962C8B-B14F-4D97-AF65-F5344CB8AC3E}">
        <p14:creationId xmlns:p14="http://schemas.microsoft.com/office/powerpoint/2010/main" val="396309345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3">
      <a:dk1>
        <a:srgbClr val="13294B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Face off M54"/>
        <a:ea typeface=""/>
        <a:cs typeface=""/>
      </a:majorFont>
      <a:minorFont>
        <a:latin typeface="Face off m54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1080</TotalTime>
  <Words>839</Words>
  <Application>Microsoft Office PowerPoint</Application>
  <PresentationFormat>Widescreen</PresentationFormat>
  <Paragraphs>277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Face off m54</vt:lpstr>
      <vt:lpstr>Franklin Gothic Heavy</vt:lpstr>
      <vt:lpstr>Franklin Gothic Medium</vt:lpstr>
      <vt:lpstr>1_Office Theme</vt:lpstr>
      <vt:lpstr>HARPURSVILLE CENTRAL SCHOOL</vt:lpstr>
      <vt:lpstr>Tonight’s topics</vt:lpstr>
      <vt:lpstr>Budget goals</vt:lpstr>
      <vt:lpstr>Projected expenditures</vt:lpstr>
      <vt:lpstr>Projected expenditures</vt:lpstr>
      <vt:lpstr>Projected expenditures (benefits)</vt:lpstr>
      <vt:lpstr>PROJECTED REVENUES</vt:lpstr>
      <vt:lpstr>PROJECTED REVENUES</vt:lpstr>
      <vt:lpstr>PROJECTED REVENUES  Tax Levy</vt:lpstr>
      <vt:lpstr>PROJECTED REVENUES - “Other” Revenue</vt:lpstr>
      <vt:lpstr>PROJECTED REVENUES “State Aid”</vt:lpstr>
      <vt:lpstr>SUMMARY…</vt:lpstr>
      <vt:lpstr>Next steps</vt:lpstr>
      <vt:lpstr>PowerPoint Presentation</vt:lpstr>
    </vt:vector>
  </TitlesOfParts>
  <Company>SCRIC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Rullo</dc:creator>
  <cp:lastModifiedBy>Joe J. McLaughlin</cp:lastModifiedBy>
  <cp:revision>54</cp:revision>
  <dcterms:created xsi:type="dcterms:W3CDTF">2018-02-09T14:59:40Z</dcterms:created>
  <dcterms:modified xsi:type="dcterms:W3CDTF">2019-03-13T18:34:45Z</dcterms:modified>
</cp:coreProperties>
</file>